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8" r:id="rId2"/>
    <p:sldId id="262" r:id="rId3"/>
    <p:sldId id="304" r:id="rId4"/>
    <p:sldId id="305" r:id="rId5"/>
    <p:sldId id="317" r:id="rId6"/>
    <p:sldId id="318" r:id="rId7"/>
    <p:sldId id="284" r:id="rId8"/>
    <p:sldId id="306" r:id="rId9"/>
    <p:sldId id="307" r:id="rId10"/>
    <p:sldId id="285" r:id="rId11"/>
    <p:sldId id="283" r:id="rId12"/>
    <p:sldId id="333" r:id="rId13"/>
    <p:sldId id="287" r:id="rId14"/>
    <p:sldId id="290" r:id="rId15"/>
    <p:sldId id="308" r:id="rId16"/>
    <p:sldId id="309" r:id="rId17"/>
    <p:sldId id="310" r:id="rId18"/>
    <p:sldId id="311" r:id="rId19"/>
    <p:sldId id="312" r:id="rId20"/>
    <p:sldId id="313" r:id="rId21"/>
    <p:sldId id="346" r:id="rId22"/>
    <p:sldId id="314" r:id="rId23"/>
    <p:sldId id="319" r:id="rId24"/>
    <p:sldId id="320" r:id="rId25"/>
    <p:sldId id="325" r:id="rId26"/>
    <p:sldId id="326" r:id="rId27"/>
    <p:sldId id="330" r:id="rId28"/>
    <p:sldId id="331" r:id="rId29"/>
    <p:sldId id="327" r:id="rId30"/>
    <p:sldId id="328" r:id="rId31"/>
    <p:sldId id="332" r:id="rId32"/>
    <p:sldId id="337" r:id="rId33"/>
    <p:sldId id="338" r:id="rId34"/>
    <p:sldId id="339" r:id="rId35"/>
    <p:sldId id="347" r:id="rId36"/>
    <p:sldId id="340" r:id="rId37"/>
    <p:sldId id="324" r:id="rId38"/>
    <p:sldId id="336" r:id="rId39"/>
    <p:sldId id="291" r:id="rId40"/>
    <p:sldId id="342" r:id="rId41"/>
    <p:sldId id="343" r:id="rId42"/>
    <p:sldId id="344" r:id="rId43"/>
    <p:sldId id="348" r:id="rId44"/>
    <p:sldId id="349" r:id="rId45"/>
    <p:sldId id="272" r:id="rId46"/>
    <p:sldId id="263" r:id="rId47"/>
    <p:sldId id="315" r:id="rId48"/>
    <p:sldId id="316" r:id="rId49"/>
    <p:sldId id="302" r:id="rId50"/>
    <p:sldId id="303" r:id="rId51"/>
    <p:sldId id="271" r:id="rId52"/>
    <p:sldId id="259" r:id="rId53"/>
    <p:sldId id="261" r:id="rId54"/>
    <p:sldId id="266" r:id="rId55"/>
    <p:sldId id="267" r:id="rId56"/>
    <p:sldId id="268" r:id="rId57"/>
    <p:sldId id="269" r:id="rId58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tacula Geht-dich-nix-an" initials="TGdna" lastIdx="1" clrIdx="0">
    <p:extLst>
      <p:ext uri="{19B8F6BF-5375-455C-9EA6-DF929625EA0E}">
        <p15:presenceInfo xmlns:p15="http://schemas.microsoft.com/office/powerpoint/2012/main" userId="6e5e425b991d5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FFFFFF"/>
    <a:srgbClr val="FBFCFC"/>
    <a:srgbClr val="FCFCFC"/>
    <a:srgbClr val="FCFCFD"/>
    <a:srgbClr val="FCFDFD"/>
    <a:srgbClr val="FDFDFD"/>
    <a:srgbClr val="FDFDFE"/>
    <a:srgbClr val="FDFE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Objects="1" showGuides="1">
      <p:cViewPr varScale="1">
        <p:scale>
          <a:sx n="87" d="100"/>
          <a:sy n="87" d="100"/>
        </p:scale>
        <p:origin x="90" y="301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744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99D4D8-E739-41E8-821E-6586096386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BPI @ HPI</a:t>
            </a:r>
          </a:p>
          <a:p>
            <a:r>
              <a:rPr lang="de-DE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B2160-D13D-4DB0-BAB1-AFAB38130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75874"/>
              </p:ext>
            </p:extLst>
          </p:nvPr>
        </p:nvGraphicFramePr>
        <p:xfrm>
          <a:off x="354086" y="3003798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21035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843634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106126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9785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44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Att1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Att2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Att3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Att4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4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5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198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9FF877F-3CCD-4D51-B722-861CCE7E6737}"/>
              </a:ext>
            </a:extLst>
          </p:cNvPr>
          <p:cNvGrpSpPr/>
          <p:nvPr/>
        </p:nvGrpSpPr>
        <p:grpSpPr>
          <a:xfrm>
            <a:off x="364050" y="1347614"/>
            <a:ext cx="2119718" cy="1384555"/>
            <a:chOff x="398361" y="1300139"/>
            <a:chExt cx="1800200" cy="10337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1BDF8E-A44F-4E75-A5F6-E4DD81640680}"/>
                </a:ext>
              </a:extLst>
            </p:cNvPr>
            <p:cNvGrpSpPr/>
            <p:nvPr/>
          </p:nvGrpSpPr>
          <p:grpSpPr>
            <a:xfrm>
              <a:off x="398361" y="1300139"/>
              <a:ext cx="1800200" cy="1033799"/>
              <a:chOff x="755576" y="1825983"/>
              <a:chExt cx="3991753" cy="245178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359BD4-C962-4EC8-9573-A70ED05DDB09}"/>
                  </a:ext>
                </a:extLst>
              </p:cNvPr>
              <p:cNvSpPr/>
              <p:nvPr/>
            </p:nvSpPr>
            <p:spPr bwMode="gray">
              <a:xfrm>
                <a:off x="755576" y="195872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57BEA2-30A3-4811-8C92-42A990A15064}"/>
                  </a:ext>
                </a:extLst>
              </p:cNvPr>
              <p:cNvSpPr/>
              <p:nvPr/>
            </p:nvSpPr>
            <p:spPr bwMode="gray">
              <a:xfrm>
                <a:off x="755576" y="272415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FC374D-3F72-48E3-8B0C-3C65EFD8C8FF}"/>
                  </a:ext>
                </a:extLst>
              </p:cNvPr>
              <p:cNvSpPr/>
              <p:nvPr/>
            </p:nvSpPr>
            <p:spPr bwMode="gray">
              <a:xfrm>
                <a:off x="755580" y="3491264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73223D-8FCA-47BA-A920-946A3355C8F0}"/>
                  </a:ext>
                </a:extLst>
              </p:cNvPr>
              <p:cNvSpPr/>
              <p:nvPr/>
            </p:nvSpPr>
            <p:spPr bwMode="gray">
              <a:xfrm>
                <a:off x="3955241" y="182598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Att1</a:t>
                </a:r>
                <a:endParaRPr lang="en-GB" sz="12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8D7201-0024-422A-874C-3EABFA6B3587}"/>
                  </a:ext>
                </a:extLst>
              </p:cNvPr>
              <p:cNvSpPr/>
              <p:nvPr/>
            </p:nvSpPr>
            <p:spPr bwMode="gray">
              <a:xfrm>
                <a:off x="3955241" y="248690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Att2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440C3F-8D8D-457F-BAAA-4149DD04CEAD}"/>
                  </a:ext>
                </a:extLst>
              </p:cNvPr>
              <p:cNvSpPr/>
              <p:nvPr/>
            </p:nvSpPr>
            <p:spPr bwMode="gray">
              <a:xfrm>
                <a:off x="3955241" y="314783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Att3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6CFA59-1812-46F8-8E93-ABCFAD6526B0}"/>
                  </a:ext>
                </a:extLst>
              </p:cNvPr>
              <p:cNvSpPr/>
              <p:nvPr/>
            </p:nvSpPr>
            <p:spPr bwMode="gray">
              <a:xfrm>
                <a:off x="3955241" y="380875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Att4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1CDDFC-C698-4326-B11A-2FBAD3474BE9}"/>
                  </a:ext>
                </a:extLst>
              </p:cNvPr>
              <p:cNvCxnSpPr>
                <a:stCxn id="7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20474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38C500-F79A-4695-BC9D-A5668C0D4F53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 bwMode="gray">
              <a:xfrm>
                <a:off x="1691680" y="2265235"/>
                <a:ext cx="2263561" cy="4561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71965B-82D1-489F-ABA2-3CE471667C2E}"/>
                  </a:ext>
                </a:extLst>
              </p:cNvPr>
              <p:cNvCxnSpPr>
                <a:stCxn id="8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9701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92208FD-0F07-480B-A54B-D511DC94D30D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 bwMode="gray">
              <a:xfrm flipV="1">
                <a:off x="1691680" y="2721415"/>
                <a:ext cx="2263561" cy="30925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A2C5AB-CF68-4D00-8CE6-D4C8CA1B1961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 bwMode="gray">
              <a:xfrm>
                <a:off x="1691680" y="3030665"/>
                <a:ext cx="2263561" cy="3516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8BFBBB-4162-46D1-8CF0-C5D801C01C0A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 bwMode="gray">
              <a:xfrm>
                <a:off x="1691684" y="3797779"/>
                <a:ext cx="2263557" cy="2454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EF106-7B11-460A-B202-8A4646A9162B}"/>
                </a:ext>
              </a:extLst>
            </p:cNvPr>
            <p:cNvSpPr txBox="1"/>
            <p:nvPr/>
          </p:nvSpPr>
          <p:spPr bwMode="gray">
            <a:xfrm>
              <a:off x="1138148" y="1336920"/>
              <a:ext cx="162373" cy="1395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B7F3BD-AFFB-4F03-A89D-EBB23F3E41B7}"/>
                </a:ext>
              </a:extLst>
            </p:cNvPr>
            <p:cNvSpPr txBox="1"/>
            <p:nvPr/>
          </p:nvSpPr>
          <p:spPr bwMode="gray">
            <a:xfrm>
              <a:off x="1138148" y="1477597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EA255-0464-494C-9F2F-726FD7AF6F93}"/>
                </a:ext>
              </a:extLst>
            </p:cNvPr>
            <p:cNvSpPr txBox="1"/>
            <p:nvPr/>
          </p:nvSpPr>
          <p:spPr bwMode="gray">
            <a:xfrm>
              <a:off x="1138148" y="1708625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10688-3564-4763-9B6F-D5207B6FFCFE}"/>
                </a:ext>
              </a:extLst>
            </p:cNvPr>
            <p:cNvSpPr txBox="1"/>
            <p:nvPr/>
          </p:nvSpPr>
          <p:spPr bwMode="gray">
            <a:xfrm>
              <a:off x="1138148" y="2073916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3CD11B-55BC-4CD6-B8BA-FAAFF52C2660}"/>
                </a:ext>
              </a:extLst>
            </p:cNvPr>
            <p:cNvSpPr txBox="1"/>
            <p:nvPr/>
          </p:nvSpPr>
          <p:spPr bwMode="gray">
            <a:xfrm>
              <a:off x="1132397" y="1588952"/>
              <a:ext cx="116238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AB69E6-96A9-4224-9CAB-5F0AED4B1348}"/>
                </a:ext>
              </a:extLst>
            </p:cNvPr>
            <p:cNvSpPr txBox="1"/>
            <p:nvPr/>
          </p:nvSpPr>
          <p:spPr bwMode="gray">
            <a:xfrm>
              <a:off x="1132397" y="1852870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91374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E0A7B-9FA8-46BF-AED0-07B3F21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Real World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FBC25-5BE2-449B-8AE0-01753FD0D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279" y="1093931"/>
            <a:ext cx="6773716" cy="327801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83711-A89B-4ED5-AE94-85FB9A73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1117" y="4031511"/>
            <a:ext cx="3312367" cy="248833"/>
          </a:xfrm>
        </p:spPr>
        <p:txBody>
          <a:bodyPr/>
          <a:lstStyle/>
          <a:p>
            <a:r>
              <a:rPr lang="de-DE" sz="800" dirty="0"/>
              <a:t>A2A diagram for one BPI challenge 2017 event log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1662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0AFA6-BCAC-4673-B684-A97207982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event logs</a:t>
            </a:r>
          </a:p>
          <a:p>
            <a:pPr lvl="1"/>
            <a:r>
              <a:rPr lang="de-DE" dirty="0"/>
              <a:t>OfferApplications: 1160405 events, 13 attributes</a:t>
            </a:r>
          </a:p>
          <a:p>
            <a:pPr lvl="1"/>
            <a:r>
              <a:rPr lang="de-DE" dirty="0"/>
              <a:t>Offers: 193849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54C4-FD9F-4E0E-9F39-5EEA874191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0B6A-A609-4E87-B25D-F27673391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F9E2-122D-4133-8796-B9E9CAF630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E1322-7384-405E-B99C-ECC5C36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Intermission:</a:t>
            </a:r>
            <a:br>
              <a:rPr lang="de-DE" dirty="0"/>
            </a:br>
            <a:r>
              <a:rPr lang="de-DE" dirty="0"/>
              <a:t>Dataset – BPI Challenge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144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3D5E1-9BE0-4500-BAA2-2A28F86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CEDE-0214-43CB-9976-C8B924E68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0D4F-02B3-420C-B3F8-45CEEA3444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C6B6-54AF-4DC0-A0C2-0815B0F584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E055E-6326-41E5-A9F0-BD9B19C8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335912"/>
            <a:ext cx="5904656" cy="270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180B6-025A-45E7-802C-2118E2D31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42" y="1203598"/>
            <a:ext cx="2281771" cy="11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84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646C6-D9E8-4035-9F86-E0171A3E0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640" y="3200323"/>
            <a:ext cx="3888432" cy="1759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855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C58D83-7EEB-4746-8588-4C5FC988BECF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1</a:t>
            </a:r>
            <a:endParaRPr lang="en-GB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7A76B-779A-415D-8C8F-02C09DBD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14" y="1107805"/>
            <a:ext cx="1265599" cy="1031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2414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465563-511E-469A-9612-EC5EC993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7727"/>
              </p:ext>
            </p:extLst>
          </p:nvPr>
        </p:nvGraphicFramePr>
        <p:xfrm>
          <a:off x="152224" y="1118320"/>
          <a:ext cx="4419775" cy="1484197"/>
        </p:xfrm>
        <a:graphic>
          <a:graphicData uri="http://schemas.openxmlformats.org/drawingml/2006/table">
            <a:tbl>
              <a:tblPr/>
              <a:tblGrid>
                <a:gridCol w="53666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08453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0492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70B31-E1EB-48FD-9213-CAD887B95543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2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C548A-D9E5-4FBF-BCA3-B05F7317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528"/>
            <a:ext cx="1292505" cy="101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956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EDE402-7DC5-4D62-89BE-06ED8C58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64389"/>
              </p:ext>
            </p:extLst>
          </p:nvPr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872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7AC5D4-F3E1-4F3D-B94F-9C2FA7A4ADDD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3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B1BDB-043F-4DE9-9026-6451EA1F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1135900"/>
            <a:ext cx="1117533" cy="1003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4010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14456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6B3A4-1AE0-456F-A978-3A4FDB76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68" y="1107805"/>
            <a:ext cx="1161168" cy="96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912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862EC1-8268-4F73-A2E2-BC91D29BF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1343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6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C67728D-FC2A-44D9-B969-74861D33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805"/>
            <a:ext cx="864096" cy="1046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735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Write your first topic here</a:t>
            </a:r>
          </a:p>
          <a:p>
            <a:r>
              <a:rPr lang="de-DE"/>
              <a:t>Write your second topic here</a:t>
            </a:r>
          </a:p>
          <a:p>
            <a:r>
              <a:rPr lang="de-DE" b="1"/>
              <a:t>Highlight your topics by using bold font (change manually)</a:t>
            </a:r>
          </a:p>
          <a:p>
            <a:r>
              <a:rPr lang="de-DE"/>
              <a:t>Write your fourth topic here</a:t>
            </a:r>
          </a:p>
          <a:p>
            <a:pPr lvl="1"/>
            <a:r>
              <a:rPr lang="de-DE"/>
              <a:t>If you need further details</a:t>
            </a:r>
          </a:p>
          <a:p>
            <a:pPr lvl="1"/>
            <a:r>
              <a:rPr lang="de-DE"/>
              <a:t>Choose the second text layer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7D12-63C6-4202-9F9D-DAA0BA8C22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22F07-387B-4989-88C2-14A21F0B7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A8D8-B350-490C-AEE6-1F5A37186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BFE169-07B9-43B7-902C-60F170C5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96204"/>
              </p:ext>
            </p:extLst>
          </p:nvPr>
        </p:nvGraphicFramePr>
        <p:xfrm>
          <a:off x="152224" y="1107805"/>
          <a:ext cx="4419775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C48AF-28CF-40BE-A6B9-B23B4469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48" y="1107805"/>
            <a:ext cx="833310" cy="959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3191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6595D-3F25-4BC8-99EC-C6AE47837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2400" dirty="0">
                <a:solidFill>
                  <a:srgbClr val="FF0000"/>
                </a:solidFill>
              </a:rPr>
              <a:t>Event log change detected!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0A8CC7-21E5-48B1-AF97-B1ABEC00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371F3-50E6-462B-A4B2-1E9D7C6B64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FB867-C77E-4CA9-8B86-40B54D26EE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C771-2F91-4781-A5A1-F12047E3ED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961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93A64-4ED6-4C2B-A045-3582D2E1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Offers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ED03-5150-420D-AC0F-DBA073F8C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86D-2BC4-4F3C-AE83-CACDB3BE75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D435-F506-4E4B-9604-6BA9A03E61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BD1A7-FD48-4A9C-A998-9E28523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97"/>
            <a:ext cx="9144000" cy="17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93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F83A4-5ECD-444E-B728-A43D86174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A86EB-536E-4420-9B75-D60E20B3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OfferApplications – A2A Matrix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6A94-93B0-41CE-9207-CD75C906C2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D3EED-9910-443B-907A-3D19475C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82"/>
            <a:ext cx="8539134" cy="39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0DFEEA-60FE-4F9F-BE52-00919EB07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18288-10F5-4D11-A1B6-00AB46F0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Union(OfferApplications, Offers)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6951-B80B-4F48-802A-415DBFBF9C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15927-6B05-4C06-8E5A-327DEE6DD2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5BE9-79DD-4284-B61C-C02CFBEC8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B28E7-77F4-4ED8-B2CE-F5916891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9144000" cy="39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representing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626F7-A00A-4CE9-B3FF-08078335CC86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9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accessed by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B462E7-4D1D-44C5-8F30-FF6DA9FC2341}"/>
              </a:ext>
            </a:extLst>
          </p:cNvPr>
          <p:cNvGrpSpPr/>
          <p:nvPr/>
        </p:nvGrpSpPr>
        <p:grpSpPr>
          <a:xfrm>
            <a:off x="0" y="1985603"/>
            <a:ext cx="9144000" cy="3074063"/>
            <a:chOff x="0" y="1985603"/>
            <a:chExt cx="9144000" cy="30740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3857E2-63E3-417D-A0C1-D3853B0C8A5E}"/>
                </a:ext>
              </a:extLst>
            </p:cNvPr>
            <p:cNvGrpSpPr/>
            <p:nvPr/>
          </p:nvGrpSpPr>
          <p:grpSpPr>
            <a:xfrm>
              <a:off x="0" y="1985603"/>
              <a:ext cx="9144000" cy="1378801"/>
              <a:chOff x="0" y="2345077"/>
              <a:chExt cx="9144000" cy="13788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BDF7F3A-44B1-41D7-9A6A-A6C6668B7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039" b="29021"/>
              <a:stretch/>
            </p:blipFill>
            <p:spPr>
              <a:xfrm>
                <a:off x="0" y="2499742"/>
                <a:ext cx="9144000" cy="122413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0FBC78-16FD-484B-9559-03014C53FF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5147"/>
              <a:stretch/>
            </p:blipFill>
            <p:spPr>
              <a:xfrm>
                <a:off x="0" y="2345077"/>
                <a:ext cx="9144000" cy="192033"/>
              </a:xfrm>
              <a:prstGeom prst="rect">
                <a:avLst/>
              </a:prstGeom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5F33BDF-EC3E-4569-AD88-90A04D7EE7D6}"/>
                </a:ext>
              </a:extLst>
            </p:cNvPr>
            <p:cNvSpPr/>
            <p:nvPr/>
          </p:nvSpPr>
          <p:spPr bwMode="gray">
            <a:xfrm>
              <a:off x="3491880" y="2433527"/>
              <a:ext cx="4536504" cy="19203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2B804D-039F-4AED-881F-4BA24AFB0C38}"/>
                </a:ext>
              </a:extLst>
            </p:cNvPr>
            <p:cNvSpPr/>
            <p:nvPr/>
          </p:nvSpPr>
          <p:spPr bwMode="gray">
            <a:xfrm>
              <a:off x="8045856" y="2625560"/>
              <a:ext cx="432048" cy="70214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DFAAC5-EEBB-4337-8301-F4DC2353E591}"/>
                </a:ext>
              </a:extLst>
            </p:cNvPr>
            <p:cNvSpPr/>
            <p:nvPr/>
          </p:nvSpPr>
          <p:spPr bwMode="gray">
            <a:xfrm>
              <a:off x="8027915" y="2148210"/>
              <a:ext cx="432048" cy="2853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4625C14-F974-4A50-AC8C-4FB272F4DD1A}"/>
                </a:ext>
              </a:extLst>
            </p:cNvPr>
            <p:cNvSpPr/>
            <p:nvPr/>
          </p:nvSpPr>
          <p:spPr bwMode="gray">
            <a:xfrm>
              <a:off x="988879" y="2177636"/>
              <a:ext cx="486777" cy="115007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4CA324-18A0-41EB-8531-3E705414B919}"/>
                </a:ext>
              </a:extLst>
            </p:cNvPr>
            <p:cNvGrpSpPr/>
            <p:nvPr/>
          </p:nvGrpSpPr>
          <p:grpSpPr>
            <a:xfrm>
              <a:off x="5436096" y="3351116"/>
              <a:ext cx="2053614" cy="1708550"/>
              <a:chOff x="6567796" y="2940661"/>
              <a:chExt cx="2053614" cy="155168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76FE79-6527-420B-BD70-00B54CBFDCFE}"/>
                  </a:ext>
                </a:extLst>
              </p:cNvPr>
              <p:cNvSpPr/>
              <p:nvPr/>
            </p:nvSpPr>
            <p:spPr bwMode="gray">
              <a:xfrm>
                <a:off x="6567796" y="2940661"/>
                <a:ext cx="2053614" cy="155168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600" b="1" dirty="0">
                    <a:solidFill>
                      <a:schemeClr val="tx1"/>
                    </a:solidFill>
                  </a:rPr>
                  <a:t>C1</a:t>
                </a:r>
                <a:endParaRPr lang="en-GB" sz="600" b="1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Case.ID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FirstWithdrawalAmount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NumberOfTerms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Accepted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MonthlyCost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Selected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CreditScore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OfferedAmount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OfferID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FCFB094-1467-49A8-B5E6-570189ADF6FD}"/>
                  </a:ext>
                </a:extLst>
              </p:cNvPr>
              <p:cNvCxnSpPr/>
              <p:nvPr/>
            </p:nvCxnSpPr>
            <p:spPr bwMode="gray">
              <a:xfrm>
                <a:off x="6567796" y="3124920"/>
                <a:ext cx="2053614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703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„A2A diagram/matrix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Definition: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1" y="1790638"/>
          <a:ext cx="239992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9982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1691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55080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„A2A diagrams / matrices in which </a:t>
            </a:r>
            <a:r>
              <a:rPr lang="de-DE" dirty="0">
                <a:solidFill>
                  <a:schemeClr val="accent1"/>
                </a:solidFill>
              </a:rPr>
              <a:t>a subset</a:t>
            </a:r>
            <a:r>
              <a:rPr lang="de-DE" dirty="0"/>
              <a:t> of activities always accesses </a:t>
            </a:r>
            <a:r>
              <a:rPr lang="de-DE" dirty="0">
                <a:solidFill>
                  <a:srgbClr val="C00000"/>
                </a:solidFill>
              </a:rPr>
              <a:t>a subset </a:t>
            </a:r>
            <a:r>
              <a:rPr lang="de-DE" dirty="0"/>
              <a:t>of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Definition: Partially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0" y="1790638"/>
          <a:ext cx="2839625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7925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45296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Att4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D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06484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E37703-D6A4-43F9-B56D-31DE374CC610}"/>
              </a:ext>
            </a:extLst>
          </p:cNvPr>
          <p:cNvSpPr/>
          <p:nvPr/>
        </p:nvSpPr>
        <p:spPr bwMode="gray">
          <a:xfrm>
            <a:off x="752853" y="4386696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CE715-B24E-4C9D-9645-AE66E236A90F}"/>
              </a:ext>
            </a:extLst>
          </p:cNvPr>
          <p:cNvSpPr/>
          <p:nvPr/>
        </p:nvSpPr>
        <p:spPr bwMode="gray">
          <a:xfrm>
            <a:off x="3952880" y="4458704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Att5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8D13EB-3DAC-42ED-849E-2A5226E4459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 bwMode="gray">
          <a:xfrm>
            <a:off x="1688957" y="4693211"/>
            <a:ext cx="226392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50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Attributes belonging to partially fully connected a2a subsets are treated as belonging to one data class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(Partially) Fully Connected A2A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25C14-F974-4A50-AC8C-4FB272F4DD1A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5436096" y="3351116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1438266" y="3477334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DC2211-FC68-45B0-A022-4244B0791F71}"/>
              </a:ext>
            </a:extLst>
          </p:cNvPr>
          <p:cNvSpPr/>
          <p:nvPr/>
        </p:nvSpPr>
        <p:spPr bwMode="gray">
          <a:xfrm>
            <a:off x="1493127" y="2136098"/>
            <a:ext cx="1981281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0C7915-84F6-4979-B83A-F6FBA739A056}"/>
              </a:ext>
            </a:extLst>
          </p:cNvPr>
          <p:cNvSpPr/>
          <p:nvPr/>
        </p:nvSpPr>
        <p:spPr bwMode="gray">
          <a:xfrm>
            <a:off x="8477904" y="2122809"/>
            <a:ext cx="638632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CBC0D-B9BF-4788-A7DE-E57C79C0D7ED}"/>
              </a:ext>
            </a:extLst>
          </p:cNvPr>
          <p:cNvCxnSpPr/>
          <p:nvPr/>
        </p:nvCxnSpPr>
        <p:spPr bwMode="gray">
          <a:xfrm>
            <a:off x="1030995" y="2086613"/>
            <a:ext cx="3946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703FE3-E342-4176-A021-9489B531BC62}"/>
              </a:ext>
            </a:extLst>
          </p:cNvPr>
          <p:cNvCxnSpPr>
            <a:cxnSpLocks/>
          </p:cNvCxnSpPr>
          <p:nvPr/>
        </p:nvCxnSpPr>
        <p:spPr bwMode="gray">
          <a:xfrm>
            <a:off x="3491880" y="2080616"/>
            <a:ext cx="48965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219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48DC-3C05-48F9-B857-1F462BB2E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0A35C-064E-4697-8680-926E7149A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EFC3B-4180-4186-85C4-B8FA485591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4542-83DE-4697-BE30-AE9451CD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Model Discovery on Single Event Log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5CDBB1-A46F-4E10-B404-7CB3AD3FCE6C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1382110"/>
          <a:ext cx="26642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Case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Activity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Time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hello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9.001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hi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8.999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bye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5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see you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6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howdy!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740A11-1C4B-4304-8A20-DD4338594402}"/>
              </a:ext>
            </a:extLst>
          </p:cNvPr>
          <p:cNvGraphicFramePr>
            <a:graphicFrameLocks noGrp="1"/>
          </p:cNvGraphicFramePr>
          <p:nvPr/>
        </p:nvGraphicFramePr>
        <p:xfrm>
          <a:off x="463922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Attr_1</a:t>
                      </a:r>
                    </a:p>
                    <a:p>
                      <a:r>
                        <a:rPr lang="de-DE" dirty="0"/>
                        <a:t>Attr_3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DE9929-1328-46B9-B19A-7B8FF2247653}"/>
              </a:ext>
            </a:extLst>
          </p:cNvPr>
          <p:cNvGraphicFramePr>
            <a:graphicFrameLocks noGrp="1"/>
          </p:cNvGraphicFramePr>
          <p:nvPr/>
        </p:nvGraphicFramePr>
        <p:xfrm>
          <a:off x="3108353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EDF77-591D-419D-8DCF-E54513B5F538}"/>
              </a:ext>
            </a:extLst>
          </p:cNvPr>
          <p:cNvGrpSpPr/>
          <p:nvPr/>
        </p:nvGrpSpPr>
        <p:grpSpPr>
          <a:xfrm>
            <a:off x="3707904" y="1193773"/>
            <a:ext cx="2905013" cy="1531739"/>
            <a:chOff x="358776" y="3147814"/>
            <a:chExt cx="2905013" cy="15317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A53E27-396D-4D9B-84D1-5D658C2AE6B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Start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0CE6B5-AEE8-43B8-B769-D6E29053F37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Do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4E0FEA-5CEC-4023-A553-9D4BB67F5EE1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Finish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DB4E37-58FA-48B1-8331-BFB64AE8BFF6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Attr_1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3640E-DE91-42C3-A480-04A7A9DE92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Attr_2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5CA360-CB9E-48C2-B791-5DD5A1534629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Attr_3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0E609-3E90-4654-B25F-7508E086314E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05EED0-34F1-4CC8-843D-20F9182A8454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91B36D-C5D4-43E3-8C99-FCACB7B8DC4F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0A2332-71BB-4BF9-B509-1B98A0C167B6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907B9C-7AAA-46DA-BF8C-B2FF2D9DBB5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9BBE81-E52C-4BBA-91B4-00407FCB6253}"/>
              </a:ext>
            </a:extLst>
          </p:cNvPr>
          <p:cNvSpPr/>
          <p:nvPr/>
        </p:nvSpPr>
        <p:spPr bwMode="gray">
          <a:xfrm rot="16200000">
            <a:off x="3107957" y="1608911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E18073D-F4DB-4EBE-9FC1-66BB102C3FD3}"/>
              </a:ext>
            </a:extLst>
          </p:cNvPr>
          <p:cNvSpPr/>
          <p:nvPr/>
        </p:nvSpPr>
        <p:spPr bwMode="gray">
          <a:xfrm rot="2941533">
            <a:off x="3215213" y="266560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83AE6-5B76-48BD-94BF-1AAA8F431083}"/>
              </a:ext>
            </a:extLst>
          </p:cNvPr>
          <p:cNvSpPr txBox="1"/>
          <p:nvPr/>
        </p:nvSpPr>
        <p:spPr bwMode="gray">
          <a:xfrm>
            <a:off x="7092280" y="1147580"/>
            <a:ext cx="2106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Bano</a:t>
            </a:r>
            <a:r>
              <a:rPr lang="en-GB" sz="1000" dirty="0"/>
              <a:t>, </a:t>
            </a:r>
            <a:r>
              <a:rPr lang="en-GB" sz="1000" dirty="0" err="1"/>
              <a:t>Dorina</a:t>
            </a:r>
            <a:r>
              <a:rPr lang="en-GB" sz="1000" dirty="0"/>
              <a:t> &amp; </a:t>
            </a:r>
            <a:r>
              <a:rPr lang="en-GB" sz="1000" dirty="0" err="1"/>
              <a:t>Weske</a:t>
            </a:r>
            <a:r>
              <a:rPr lang="en-GB" sz="1000" dirty="0"/>
              <a:t>, Mathias. (2020). Discovering Data Models from Event Logs</a:t>
            </a:r>
          </a:p>
        </p:txBody>
      </p:sp>
    </p:spTree>
    <p:extLst>
      <p:ext uri="{BB962C8B-B14F-4D97-AF65-F5344CB8AC3E}">
        <p14:creationId xmlns:p14="http://schemas.microsoft.com/office/powerpoint/2010/main" val="2385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2017 Challenge Data Definition vs. Result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4245143" y="2968910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4245143" y="1571989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1ED1C7C-2632-4964-9F10-34F9AB65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" y="1193092"/>
            <a:ext cx="3572374" cy="393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8EB5D3-61B9-41B8-A7CE-1A12CE04B5F3}"/>
              </a:ext>
            </a:extLst>
          </p:cNvPr>
          <p:cNvSpPr txBox="1"/>
          <p:nvPr/>
        </p:nvSpPr>
        <p:spPr bwMode="gray">
          <a:xfrm>
            <a:off x="7510692" y="1189737"/>
            <a:ext cx="15478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https://www.win.tue.nl/bpi/doku.php?id=2017:challenge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AEAF6E-48E0-4EDF-AFAB-CA4DB396F33F}"/>
              </a:ext>
            </a:extLst>
          </p:cNvPr>
          <p:cNvCxnSpPr>
            <a:cxnSpLocks/>
          </p:cNvCxnSpPr>
          <p:nvPr/>
        </p:nvCxnSpPr>
        <p:spPr bwMode="gray">
          <a:xfrm>
            <a:off x="1763688" y="2427734"/>
            <a:ext cx="2549232" cy="826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4818CB-65E8-4909-AD3B-9A89779DDDF7}"/>
              </a:ext>
            </a:extLst>
          </p:cNvPr>
          <p:cNvCxnSpPr>
            <a:cxnSpLocks/>
          </p:cNvCxnSpPr>
          <p:nvPr/>
        </p:nvCxnSpPr>
        <p:spPr bwMode="gray">
          <a:xfrm>
            <a:off x="4572000" y="2427734"/>
            <a:ext cx="0" cy="732545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46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Limitation - 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7569C-2541-4D65-98C8-419E43FF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8" y="3275193"/>
            <a:ext cx="7360385" cy="140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5D95-00A8-4B5C-B29F-02F3F3FEB8E2}"/>
              </a:ext>
            </a:extLst>
          </p:cNvPr>
          <p:cNvSpPr txBox="1"/>
          <p:nvPr/>
        </p:nvSpPr>
        <p:spPr bwMode="gray">
          <a:xfrm>
            <a:off x="7416801" y="2777590"/>
            <a:ext cx="1780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Jiang, L., Naumann, F. Holistic primary key and foreign key detection. 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J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Intell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 Inf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Syst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050" b="1" i="0" dirty="0">
                <a:solidFill>
                  <a:srgbClr val="333333"/>
                </a:solidFill>
                <a:effectLst/>
                <a:latin typeface="-apple-system"/>
              </a:rPr>
              <a:t>54, 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439–461 (2020)</a:t>
            </a:r>
            <a:endParaRPr lang="en-GB" sz="10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71D7B-B0E1-47E7-B89D-554F86017B51}"/>
              </a:ext>
            </a:extLst>
          </p:cNvPr>
          <p:cNvCxnSpPr/>
          <p:nvPr/>
        </p:nvCxnSpPr>
        <p:spPr bwMode="gray">
          <a:xfrm>
            <a:off x="2195736" y="3939902"/>
            <a:ext cx="2880320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6F335-F6D8-4AEB-B124-2A15AB2D5C43}"/>
              </a:ext>
            </a:extLst>
          </p:cNvPr>
          <p:cNvCxnSpPr>
            <a:cxnSpLocks/>
          </p:cNvCxnSpPr>
          <p:nvPr/>
        </p:nvCxnSpPr>
        <p:spPr bwMode="gray">
          <a:xfrm>
            <a:off x="827584" y="4155928"/>
            <a:ext cx="4392488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024330-6AC8-4456-B7B1-1CC1B80E30DF}"/>
              </a:ext>
            </a:extLst>
          </p:cNvPr>
          <p:cNvGrpSpPr/>
          <p:nvPr/>
        </p:nvGrpSpPr>
        <p:grpSpPr>
          <a:xfrm>
            <a:off x="358776" y="1320315"/>
            <a:ext cx="2053614" cy="1708550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B170E-2F07-440E-AD37-D84440F5B010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C836F0-1A96-478B-918E-362DBB0B364C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7889A-BA78-4860-B486-47B2ECE43FA0}"/>
              </a:ext>
            </a:extLst>
          </p:cNvPr>
          <p:cNvGrpSpPr/>
          <p:nvPr/>
        </p:nvGrpSpPr>
        <p:grpSpPr>
          <a:xfrm>
            <a:off x="2951470" y="1325079"/>
            <a:ext cx="2053614" cy="935537"/>
            <a:chOff x="6567796" y="2940661"/>
            <a:chExt cx="2053614" cy="8496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1A8348-D7B5-4B3E-8161-477F69897ED5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D6B93B-AA86-4071-9BDF-A3C5D2E1FB24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842784-D3DA-4490-BDD3-455412F5A77C}"/>
              </a:ext>
            </a:extLst>
          </p:cNvPr>
          <p:cNvCxnSpPr>
            <a:cxnSpLocks/>
          </p:cNvCxnSpPr>
          <p:nvPr/>
        </p:nvCxnSpPr>
        <p:spPr bwMode="gray">
          <a:xfrm>
            <a:off x="2412390" y="1649664"/>
            <a:ext cx="539080" cy="45650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31590"/>
            <a:ext cx="3036079" cy="22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36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/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42" y="1267105"/>
            <a:ext cx="5220072" cy="1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/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0" y="3831240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987524" y="4389562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6C82A9A-B72D-4CD4-BEF1-63AD505A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239837"/>
            <a:ext cx="2418028" cy="1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68" y="1057550"/>
            <a:ext cx="2731433" cy="18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357" y="3827881"/>
            <a:ext cx="1385961" cy="95618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E7E61B-527D-4258-93B2-033C207E2FE2}"/>
              </a:ext>
            </a:extLst>
          </p:cNvPr>
          <p:cNvCxnSpPr>
            <a:cxnSpLocks/>
          </p:cNvCxnSpPr>
          <p:nvPr/>
        </p:nvCxnSpPr>
        <p:spPr bwMode="gray">
          <a:xfrm>
            <a:off x="5580112" y="4246149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C4765-62F2-4508-9C3D-6A580218962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444208" y="3435846"/>
            <a:ext cx="294129" cy="3829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EA25776-8708-4A3A-BFFF-598F955920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5914" y="3120909"/>
            <a:ext cx="654793" cy="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9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6E72C5-B9C2-42BA-ADBE-89709C90D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Dataset of five event logs</a:t>
            </a:r>
          </a:p>
          <a:p>
            <a:pPr lvl="1"/>
            <a:r>
              <a:rPr lang="de-DE" dirty="0"/>
              <a:t>Permits: 86581 events, 170 attributes</a:t>
            </a:r>
          </a:p>
          <a:p>
            <a:pPr lvl="1"/>
            <a:r>
              <a:rPr lang="de-DE" dirty="0"/>
              <a:t>DomesticDeclarations: 56437 events, 7 attributes</a:t>
            </a:r>
          </a:p>
          <a:p>
            <a:pPr lvl="1"/>
            <a:r>
              <a:rPr lang="de-DE" dirty="0"/>
              <a:t>InternationalDeclarations: 72151 events, 20 attributes</a:t>
            </a:r>
          </a:p>
          <a:p>
            <a:pPr lvl="1"/>
            <a:r>
              <a:rPr lang="de-DE" dirty="0"/>
              <a:t>PrepaidTravelCost: 18246 events, 19 attributes</a:t>
            </a:r>
          </a:p>
          <a:p>
            <a:pPr lvl="1"/>
            <a:r>
              <a:rPr lang="de-DE" dirty="0"/>
              <a:t>RequestForPayment: 36796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25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B6DC-6F20-4390-9C7F-E45D014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10174"/>
            <a:ext cx="4791744" cy="2934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816CA-AAAA-4B67-9B33-4606A7F8D381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42330064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269C-B3F1-4CFA-B442-CD7EE453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D255B-E738-4752-AF5E-8096013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2BF7-F4B8-4AB2-9743-DDFBE728C5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1C68-18EF-4AB8-B90C-2934BD7E59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357A-7C05-4EB6-9EA5-49FAC0C149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A41F4-AFA8-4AA6-8BA6-25097893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31"/>
            <a:ext cx="9144000" cy="273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1E0F7-25AB-43B9-8686-E48E8F00A80B}"/>
              </a:ext>
            </a:extLst>
          </p:cNvPr>
          <p:cNvSpPr txBox="1"/>
          <p:nvPr/>
        </p:nvSpPr>
        <p:spPr bwMode="gray">
          <a:xfrm>
            <a:off x="477684" y="3971075"/>
            <a:ext cx="683062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3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0 – Not accepted. Major revisions needed.</a:t>
            </a:r>
            <a:endParaRPr lang="en-GB" sz="3200" b="1" dirty="0" err="1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29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EED8E-D284-4F72-82C1-C8EF4DBD9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Multiple event logs =&gt; One data model</a:t>
            </a:r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CB349-6AEA-44C5-8000-32A020684B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CAA8B-3EC8-48A6-87DC-48B15CF3BF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0BCA6-AECF-4375-95AE-4A2618D35A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2BE8A4-588A-4296-AC4E-7E6D2DB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Problem Definition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424579-76D7-455C-B664-E5D47DB8B4DC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1779662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86869-BE08-4B40-947A-99658711C17D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2922662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5265CE5-FB12-4819-9B03-F406571BB654}"/>
              </a:ext>
            </a:extLst>
          </p:cNvPr>
          <p:cNvSpPr/>
          <p:nvPr/>
        </p:nvSpPr>
        <p:spPr bwMode="gray">
          <a:xfrm rot="16200000">
            <a:off x="1940514" y="251488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4E7B4D-A9C8-4D72-BDEA-DDD68F960F24}"/>
              </a:ext>
            </a:extLst>
          </p:cNvPr>
          <p:cNvSpPr/>
          <p:nvPr/>
        </p:nvSpPr>
        <p:spPr bwMode="gray">
          <a:xfrm>
            <a:off x="2536469" y="2431509"/>
            <a:ext cx="2160240" cy="86409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tx1"/>
                </a:solidFill>
              </a:rPr>
              <a:t>?</a:t>
            </a:r>
            <a:endParaRPr lang="en-GB" sz="1200" b="1" dirty="0" err="1">
              <a:solidFill>
                <a:schemeClr val="tx1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F758549-0F04-46B7-BBBE-0A486B826B43}"/>
              </a:ext>
            </a:extLst>
          </p:cNvPr>
          <p:cNvGraphicFramePr>
            <a:graphicFrameLocks noGrp="1"/>
          </p:cNvGraphicFramePr>
          <p:nvPr/>
        </p:nvGraphicFramePr>
        <p:xfrm>
          <a:off x="6007385" y="1779662"/>
          <a:ext cx="815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128291">
                <a:tc>
                  <a:txBody>
                    <a:bodyPr/>
                    <a:lstStyle/>
                    <a:p>
                      <a:r>
                        <a:rPr lang="de-DE" sz="600" dirty="0"/>
                        <a:t>1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224510">
                <a:tc>
                  <a:txBody>
                    <a:bodyPr/>
                    <a:lstStyle/>
                    <a:p>
                      <a:r>
                        <a:rPr lang="de-DE" sz="600" dirty="0"/>
                        <a:t>Attr_1</a:t>
                      </a:r>
                    </a:p>
                    <a:p>
                      <a:r>
                        <a:rPr lang="de-DE" sz="600" dirty="0"/>
                        <a:t>Attr_3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3A725F-4D1F-47D8-92E6-59DCDF2E7E16}"/>
              </a:ext>
            </a:extLst>
          </p:cNvPr>
          <p:cNvGraphicFramePr>
            <a:graphicFrameLocks noGrp="1"/>
          </p:cNvGraphicFramePr>
          <p:nvPr/>
        </p:nvGraphicFramePr>
        <p:xfrm>
          <a:off x="6007384" y="2371495"/>
          <a:ext cx="815575" cy="36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6DD55E-A940-4D9A-A154-FADA610FB76D}"/>
              </a:ext>
            </a:extLst>
          </p:cNvPr>
          <p:cNvGraphicFramePr>
            <a:graphicFrameLocks noGrp="1"/>
          </p:cNvGraphicFramePr>
          <p:nvPr/>
        </p:nvGraphicFramePr>
        <p:xfrm>
          <a:off x="6025568" y="3745421"/>
          <a:ext cx="8155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Attr_n-2</a:t>
                      </a:r>
                    </a:p>
                    <a:p>
                      <a:r>
                        <a:rPr lang="de-DE" sz="600" dirty="0"/>
                        <a:t>Attr_n-1</a:t>
                      </a:r>
                    </a:p>
                    <a:p>
                      <a:r>
                        <a:rPr lang="de-DE" sz="600" dirty="0"/>
                        <a:t>Attr_n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59CF4A9-29B3-4501-A2FE-DC7BF61CDAE6}"/>
              </a:ext>
            </a:extLst>
          </p:cNvPr>
          <p:cNvSpPr/>
          <p:nvPr/>
        </p:nvSpPr>
        <p:spPr bwMode="gray">
          <a:xfrm>
            <a:off x="6379167" y="2891177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5EA9A-1676-4C1C-AB18-478BA7E8A2BB}"/>
              </a:ext>
            </a:extLst>
          </p:cNvPr>
          <p:cNvSpPr/>
          <p:nvPr/>
        </p:nvSpPr>
        <p:spPr bwMode="gray">
          <a:xfrm>
            <a:off x="6379167" y="314485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97FD4-3D94-4278-BEE4-60CE62E05551}"/>
              </a:ext>
            </a:extLst>
          </p:cNvPr>
          <p:cNvSpPr/>
          <p:nvPr/>
        </p:nvSpPr>
        <p:spPr bwMode="gray">
          <a:xfrm>
            <a:off x="6385443" y="3406064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B5EC328-0C44-4C3E-AA17-8328F444CDC6}"/>
              </a:ext>
            </a:extLst>
          </p:cNvPr>
          <p:cNvSpPr/>
          <p:nvPr/>
        </p:nvSpPr>
        <p:spPr bwMode="gray">
          <a:xfrm rot="16200000">
            <a:off x="5029385" y="2505755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733E49-0E82-4FBA-88E7-32D3A441F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„Preprocess“ using attributes from</a:t>
            </a:r>
            <a:br>
              <a:rPr lang="de-DE" dirty="0"/>
            </a:br>
            <a:r>
              <a:rPr lang="de-DE" dirty="0"/>
              <a:t>Bano et. al model</a:t>
            </a:r>
          </a:p>
          <a:p>
            <a:r>
              <a:rPr lang="de-DE" dirty="0"/>
              <a:t>How close can we get to the model?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3992-A4E6-4C76-84AC-9611D01831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9958-1763-4742-B144-4AA65FC15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3040-46FA-4262-9159-B6533F0345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2DEED-51CE-421D-BACC-030E112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Challenge 2020 – Simplified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05493-4CE4-43A8-9E8B-6D0DFCE8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75" y="2066245"/>
            <a:ext cx="4412252" cy="270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C6FA15-B0EC-4702-9525-A84ACF5B4882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35515364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133BB-200C-490C-AF34-BEF38C55B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Multilog Access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Connected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No attributes left to assign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625636" y="1655726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B6C82D-C6CC-4FB3-B2EA-5F7048C63611}"/>
              </a:ext>
            </a:extLst>
          </p:cNvPr>
          <p:cNvSpPr txBox="1"/>
          <p:nvPr/>
        </p:nvSpPr>
        <p:spPr bwMode="gray">
          <a:xfrm>
            <a:off x="355781" y="2413218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InternationalDeclarations + </a:t>
            </a:r>
            <a:br>
              <a:rPr lang="de-DE" sz="700" dirty="0"/>
            </a:br>
            <a:r>
              <a:rPr lang="de-DE" sz="700" dirty="0"/>
              <a:t>DomesticDeclarations)</a:t>
            </a:r>
            <a:endParaRPr lang="en-GB" sz="700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2339752" y="1655725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0225F2-D4DE-46FF-B993-83A4D25575A8}"/>
              </a:ext>
            </a:extLst>
          </p:cNvPr>
          <p:cNvSpPr txBox="1"/>
          <p:nvPr/>
        </p:nvSpPr>
        <p:spPr bwMode="gray">
          <a:xfrm>
            <a:off x="2069897" y="2398340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RequestForPayment + </a:t>
            </a:r>
            <a:br>
              <a:rPr lang="de-DE" sz="700" dirty="0"/>
            </a:br>
            <a:r>
              <a:rPr lang="de-DE" sz="700" dirty="0"/>
              <a:t>PrepaidTravelCost)</a:t>
            </a:r>
            <a:endParaRPr lang="en-GB" sz="700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625636" y="3031770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E1E1AE-9B7A-465A-83FA-BFD9FBFA7674}"/>
              </a:ext>
            </a:extLst>
          </p:cNvPr>
          <p:cNvSpPr txBox="1"/>
          <p:nvPr/>
        </p:nvSpPr>
        <p:spPr bwMode="gray">
          <a:xfrm>
            <a:off x="755576" y="4140688"/>
            <a:ext cx="770510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full union)</a:t>
            </a:r>
            <a:endParaRPr lang="en-GB" sz="700" dirty="0" err="1"/>
          </a:p>
        </p:txBody>
      </p:sp>
    </p:spTree>
    <p:extLst>
      <p:ext uri="{BB962C8B-B14F-4D97-AF65-F5344CB8AC3E}">
        <p14:creationId xmlns:p14="http://schemas.microsoft.com/office/powerpoint/2010/main" val="810526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 – Result vs. Bano et. al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7C5593-F3C9-4203-B4B9-8FBEB44E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71" y="2547137"/>
            <a:ext cx="6754168" cy="1810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370CD-2AB5-482A-9BE5-F9816522DCDF}"/>
              </a:ext>
            </a:extLst>
          </p:cNvPr>
          <p:cNvCxnSpPr/>
          <p:nvPr/>
        </p:nvCxnSpPr>
        <p:spPr bwMode="gray">
          <a:xfrm>
            <a:off x="4143702" y="2852656"/>
            <a:ext cx="21670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6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F1493-15D1-491D-AB86-E1946291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463085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9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78278A-D401-42E1-8D80-3BA3B920B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-5581128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C6FBE5-AAE2-45F6-9090-8E3AAEFAAFD3}"/>
              </a:ext>
            </a:extLst>
          </p:cNvPr>
          <p:cNvCxnSpPr>
            <a:cxnSpLocks/>
          </p:cNvCxnSpPr>
          <p:nvPr/>
        </p:nvCxnSpPr>
        <p:spPr bwMode="gray">
          <a:xfrm flipV="1">
            <a:off x="1187624" y="1923679"/>
            <a:ext cx="1008112" cy="26659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77BC73-5C22-40DA-A73F-716703D2A39B}"/>
              </a:ext>
            </a:extLst>
          </p:cNvPr>
          <p:cNvCxnSpPr>
            <a:cxnSpLocks/>
          </p:cNvCxnSpPr>
          <p:nvPr/>
        </p:nvCxnSpPr>
        <p:spPr bwMode="gray">
          <a:xfrm flipV="1">
            <a:off x="1195315" y="2315237"/>
            <a:ext cx="2512589" cy="72944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33CCE3-4B3F-4CF0-8DF6-0F66877B4BBF}"/>
              </a:ext>
            </a:extLst>
          </p:cNvPr>
          <p:cNvCxnSpPr>
            <a:cxnSpLocks/>
            <a:stCxn id="32" idx="1"/>
            <a:endCxn id="14" idx="2"/>
          </p:cNvCxnSpPr>
          <p:nvPr/>
        </p:nvCxnSpPr>
        <p:spPr bwMode="gray">
          <a:xfrm flipV="1">
            <a:off x="1187624" y="2237626"/>
            <a:ext cx="4374661" cy="150190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A462672-6B14-40F3-95EE-053BBEEA2314}"/>
              </a:ext>
            </a:extLst>
          </p:cNvPr>
          <p:cNvSpPr/>
          <p:nvPr/>
        </p:nvSpPr>
        <p:spPr bwMode="gray">
          <a:xfrm>
            <a:off x="971600" y="3467145"/>
            <a:ext cx="216024" cy="544766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508E1B6-187A-43C3-9978-7DBB495C216E}"/>
              </a:ext>
            </a:extLst>
          </p:cNvPr>
          <p:cNvSpPr/>
          <p:nvPr/>
        </p:nvSpPr>
        <p:spPr bwMode="gray">
          <a:xfrm>
            <a:off x="979291" y="2067694"/>
            <a:ext cx="216024" cy="266590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4AF4868-E762-4EE4-858A-92F74348FC3A}"/>
              </a:ext>
            </a:extLst>
          </p:cNvPr>
          <p:cNvSpPr/>
          <p:nvPr/>
        </p:nvSpPr>
        <p:spPr bwMode="gray">
          <a:xfrm>
            <a:off x="971600" y="2679961"/>
            <a:ext cx="216024" cy="7294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5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Assumption: Consistent naming of attributes</a:t>
            </a:r>
          </a:p>
          <a:p>
            <a:r>
              <a:rPr lang="de-DE" dirty="0"/>
              <a:t>Interesting results for BPI Challenge datasets 2017 and 2020</a:t>
            </a:r>
          </a:p>
          <a:p>
            <a:pPr lvl="1"/>
            <a:r>
              <a:rPr lang="de-DE" dirty="0"/>
              <a:t>BUT new rules might be overfitted</a:t>
            </a:r>
          </a:p>
          <a:p>
            <a:r>
              <a:rPr lang="de-DE" dirty="0"/>
              <a:t>Often one sparse „main“ log</a:t>
            </a:r>
          </a:p>
          <a:p>
            <a:pPr lvl="1"/>
            <a:r>
              <a:rPr lang="de-DE" dirty="0"/>
              <a:t>Secondary event logs fully connected</a:t>
            </a:r>
          </a:p>
          <a:p>
            <a:pPr lvl="2"/>
            <a:r>
              <a:rPr lang="de-DE" dirty="0"/>
              <a:t>Just take any fully connected event log as one DM class?</a:t>
            </a:r>
          </a:p>
          <a:p>
            <a:r>
              <a:rPr lang="de-DE" dirty="0"/>
              <a:t>Are there different classes of fully connectedness?</a:t>
            </a:r>
          </a:p>
          <a:p>
            <a:r>
              <a:rPr lang="de-DE" dirty="0"/>
              <a:t>Is there auxilliary informaton to identify keys?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Discussion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7078D3-2EF3-4378-A2A4-8F6BDA5E7F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Kim-Pascal </a:t>
            </a:r>
            <a:r>
              <a:rPr lang="en-US" dirty="0" err="1"/>
              <a:t>Borchart</a:t>
            </a:r>
            <a:endParaRPr lang="en-US" dirty="0"/>
          </a:p>
          <a:p>
            <a:r>
              <a:rPr lang="en-US" dirty="0"/>
              <a:t>BPI @ HPI</a:t>
            </a:r>
          </a:p>
          <a:p>
            <a:r>
              <a:rPr lang="en-US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Approach – „Naive“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1985995" y="3242650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3372266" y="3440872"/>
            <a:ext cx="932969" cy="15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3379304" y="1898514"/>
            <a:ext cx="932969" cy="157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217389" y="1438136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242395" y="3001824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>
            <a:off x="1576044" y="19347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4426506" y="1255446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4426506" y="1659856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4424064" y="2431515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4531769" y="203737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4531769" y="21729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4531769" y="2302214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>
            <a:off x="1553698" y="34470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CC496-2CA3-4AC6-ABDA-72B45D899F8E}"/>
              </a:ext>
            </a:extLst>
          </p:cNvPr>
          <p:cNvGrpSpPr/>
          <p:nvPr/>
        </p:nvGrpSpPr>
        <p:grpSpPr>
          <a:xfrm>
            <a:off x="1983736" y="1720032"/>
            <a:ext cx="1104813" cy="560606"/>
            <a:chOff x="358776" y="3147814"/>
            <a:chExt cx="2905013" cy="15317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C13452A-5C5F-4092-BCC0-D964FB874C3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58C3FB-31D9-4701-905F-5F60D621888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CC404DD-8D50-45DE-BAF0-DB13A0C9E5E0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9FEE21-3488-42AB-8F8E-E9B023E41934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32CA98-2905-4D1C-9426-A7958305EC17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E9E0D2-75D0-46B5-BFCE-779B20EA5DDD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795DC8-D132-4007-BBF5-AF51C6B9EB75}"/>
                </a:ext>
              </a:extLst>
            </p:cNvPr>
            <p:cNvCxnSpPr>
              <a:stCxn id="54" idx="3"/>
              <a:endCxn id="57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92D045-9591-4E17-B3E2-3C4852A4E1D5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E04DB6-2D04-4415-A1D9-5C6BE012FED5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5B59DD7-566D-4994-8326-3EBA8B4C2C14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788A3CE-672B-4F3C-A68B-928DDEEB2B67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D14EF93-C1CC-439E-B55C-EBB50B5DEC6B}"/>
              </a:ext>
            </a:extLst>
          </p:cNvPr>
          <p:cNvGraphicFramePr>
            <a:graphicFrameLocks noGrp="1"/>
          </p:cNvGraphicFramePr>
          <p:nvPr/>
        </p:nvGraphicFramePr>
        <p:xfrm>
          <a:off x="4430762" y="341595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6570F3-6A56-4C71-B25E-6B2C004B04FA}"/>
              </a:ext>
            </a:extLst>
          </p:cNvPr>
          <p:cNvSpPr/>
          <p:nvPr/>
        </p:nvSpPr>
        <p:spPr bwMode="gray">
          <a:xfrm rot="20540420">
            <a:off x="5286951" y="3281049"/>
            <a:ext cx="535057" cy="1601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B2B2264-2099-479D-98FA-5C3CFABF622E}"/>
              </a:ext>
            </a:extLst>
          </p:cNvPr>
          <p:cNvSpPr/>
          <p:nvPr/>
        </p:nvSpPr>
        <p:spPr bwMode="gray">
          <a:xfrm>
            <a:off x="5308057" y="1989760"/>
            <a:ext cx="525636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68" name="Table 7">
            <a:extLst>
              <a:ext uri="{FF2B5EF4-FFF2-40B4-BE49-F238E27FC236}">
                <a16:creationId xmlns:a16="http://schemas.microsoft.com/office/drawing/2014/main" id="{AE06B701-6173-4FCC-98B4-75E10D3431E3}"/>
              </a:ext>
            </a:extLst>
          </p:cNvPr>
          <p:cNvGraphicFramePr>
            <a:graphicFrameLocks noGrp="1"/>
          </p:cNvGraphicFramePr>
          <p:nvPr/>
        </p:nvGraphicFramePr>
        <p:xfrm>
          <a:off x="6098908" y="1512993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1F6253E8-285A-427B-99FE-74FBA7664224}"/>
              </a:ext>
            </a:extLst>
          </p:cNvPr>
          <p:cNvGraphicFramePr>
            <a:graphicFrameLocks noGrp="1"/>
          </p:cNvGraphicFramePr>
          <p:nvPr/>
        </p:nvGraphicFramePr>
        <p:xfrm>
          <a:off x="6098908" y="1917403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9C6E30E-DBA1-444D-BB5A-82D0621E41AF}"/>
              </a:ext>
            </a:extLst>
          </p:cNvPr>
          <p:cNvGraphicFramePr>
            <a:graphicFrameLocks noGrp="1"/>
          </p:cNvGraphicFramePr>
          <p:nvPr/>
        </p:nvGraphicFramePr>
        <p:xfrm>
          <a:off x="6096466" y="2689062"/>
          <a:ext cx="458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6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N-1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D34DA379-8C65-4799-BF37-A8C9AA145463}"/>
              </a:ext>
            </a:extLst>
          </p:cNvPr>
          <p:cNvGraphicFramePr>
            <a:graphicFrameLocks noGrp="1"/>
          </p:cNvGraphicFramePr>
          <p:nvPr/>
        </p:nvGraphicFramePr>
        <p:xfrm>
          <a:off x="6111369" y="311236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5A228B70-19BF-4057-AC7E-3504DE65AD1A}"/>
              </a:ext>
            </a:extLst>
          </p:cNvPr>
          <p:cNvSpPr/>
          <p:nvPr/>
        </p:nvSpPr>
        <p:spPr bwMode="gray">
          <a:xfrm>
            <a:off x="6275910" y="226065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3A2BD0-F563-43AB-8A2B-6ADD66CA5585}"/>
              </a:ext>
            </a:extLst>
          </p:cNvPr>
          <p:cNvSpPr/>
          <p:nvPr/>
        </p:nvSpPr>
        <p:spPr bwMode="gray">
          <a:xfrm>
            <a:off x="6275910" y="239618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7DDE97-D46E-4698-BEEF-5A3508FCA8F4}"/>
              </a:ext>
            </a:extLst>
          </p:cNvPr>
          <p:cNvSpPr/>
          <p:nvPr/>
        </p:nvSpPr>
        <p:spPr bwMode="gray">
          <a:xfrm>
            <a:off x="6275910" y="25254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000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Approach – „Naive“ v2</a:t>
            </a:r>
            <a:endParaRPr lang="en-GB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00192C-797E-4806-BF5C-F0F196DDEF57}"/>
              </a:ext>
            </a:extLst>
          </p:cNvPr>
          <p:cNvGraphicFramePr>
            <a:graphicFrameLocks noGrp="1"/>
          </p:cNvGraphicFramePr>
          <p:nvPr/>
        </p:nvGraphicFramePr>
        <p:xfrm>
          <a:off x="2040270" y="2021900"/>
          <a:ext cx="187452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405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24669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777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Attr_3</a:t>
                      </a:r>
                      <a:endParaRPr lang="en-GB" sz="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BD7B2EE-4E56-4E62-9C88-4410057B13C5}"/>
              </a:ext>
            </a:extLst>
          </p:cNvPr>
          <p:cNvGraphicFramePr>
            <a:graphicFrameLocks noGrp="1"/>
          </p:cNvGraphicFramePr>
          <p:nvPr/>
        </p:nvGraphicFramePr>
        <p:xfrm>
          <a:off x="2051720" y="1155865"/>
          <a:ext cx="18745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6284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6082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0486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4492779" y="1942885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4055891" y="2144269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5713945" y="2146708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1142041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2285041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 rot="1078474">
            <a:off x="1618875" y="2054700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503639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908049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6185776" y="2679708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6293481" y="228557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6293481" y="242110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6293481" y="2550407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 rot="20081589">
            <a:off x="1627198" y="2267403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270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E35A0-FC1B-4861-A113-1CD7205DF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Instance-based approach</a:t>
            </a:r>
          </a:p>
          <a:p>
            <a:pPr lvl="1"/>
            <a:r>
              <a:rPr lang="en-GB" dirty="0"/>
              <a:t>Attribute Name Similarity</a:t>
            </a:r>
          </a:p>
          <a:p>
            <a:pPr lvl="1"/>
            <a:r>
              <a:rPr lang="en-GB" dirty="0"/>
              <a:t>Attribute Value Similarity</a:t>
            </a:r>
          </a:p>
          <a:p>
            <a:pPr lvl="1"/>
            <a:r>
              <a:rPr lang="en-GB" dirty="0"/>
              <a:t>Occurrence Similarity (frequency)</a:t>
            </a:r>
          </a:p>
          <a:p>
            <a:pPr marL="268287" lvl="1" indent="0">
              <a:buNone/>
            </a:pPr>
            <a:endParaRPr lang="en-GB" dirty="0"/>
          </a:p>
          <a:p>
            <a:r>
              <a:rPr lang="en-GB" dirty="0"/>
              <a:t>Additional process-related metrics:</a:t>
            </a:r>
          </a:p>
          <a:p>
            <a:pPr lvl="1"/>
            <a:r>
              <a:rPr lang="en-GB" dirty="0"/>
              <a:t>Positional Similarity</a:t>
            </a:r>
          </a:p>
          <a:p>
            <a:pPr lvl="1"/>
            <a:r>
              <a:rPr lang="en-GB" dirty="0"/>
              <a:t>Duration Similarity</a:t>
            </a:r>
          </a:p>
          <a:p>
            <a:pPr lvl="1"/>
            <a:r>
              <a:rPr lang="en-GB" dirty="0"/>
              <a:t>Prerequisites Similarity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5A5E-C8FF-4BF6-A404-7F067518D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E0C3-5B75-4047-AB42-D2770D789C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BEC1-33F0-4537-92D5-1070B7386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75E7C1-B23D-4195-9C5D-B84DC995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(from Intermediate Presentation) – </a:t>
            </a:r>
            <a:br>
              <a:rPr lang="de-DE" dirty="0"/>
            </a:br>
            <a:r>
              <a:rPr lang="de-DE" dirty="0"/>
              <a:t>Schema Matching on Event Logs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29A9B-BB08-4542-983A-D5D91C394187}"/>
              </a:ext>
            </a:extLst>
          </p:cNvPr>
          <p:cNvSpPr txBox="1"/>
          <p:nvPr/>
        </p:nvSpPr>
        <p:spPr bwMode="gray">
          <a:xfrm>
            <a:off x="7395534" y="1131590"/>
            <a:ext cx="1702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der Aa, Han &amp; Gal, Avigdor &amp; Leopold, Henrik &amp; </a:t>
            </a:r>
            <a:r>
              <a:rPr lang="en-GB" sz="1000" dirty="0" err="1"/>
              <a:t>Reijers</a:t>
            </a:r>
            <a:r>
              <a:rPr lang="en-GB" sz="1000" dirty="0"/>
              <a:t>, </a:t>
            </a:r>
            <a:r>
              <a:rPr lang="en-GB" sz="1000" dirty="0" err="1"/>
              <a:t>Hajo</a:t>
            </a:r>
            <a:r>
              <a:rPr lang="en-GB" sz="1000" dirty="0"/>
              <a:t> &amp; </a:t>
            </a:r>
            <a:r>
              <a:rPr lang="en-GB" sz="1000" dirty="0" err="1"/>
              <a:t>Sagi</a:t>
            </a:r>
            <a:r>
              <a:rPr lang="en-GB" sz="1000" dirty="0"/>
              <a:t>, Tomer &amp; Shraga, Roee. (2017). Instance-Based Process Matching Using Event-Log Information.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7E8E8-9F0C-4814-8CDD-82FAEB40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3179380"/>
            <a:ext cx="2344071" cy="1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„Naive“ Approach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6ECA5-50A6-4252-BF62-A555F744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5" y="1099954"/>
            <a:ext cx="7102816" cy="24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9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EF4F-B951-4F71-81CE-91D7CB57B0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5A90-8D03-4E29-9B0B-0EB3A99671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3E0A-CBB4-43A0-B9D5-8DA498344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DCC8F9-B2AB-4E57-A324-15AF9E16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(from Intermediate Presentation) – </a:t>
            </a:r>
            <a:br>
              <a:rPr lang="de-DE" dirty="0"/>
            </a:br>
            <a:r>
              <a:rPr lang="de-DE" dirty="0"/>
              <a:t>Deriving Data Model from Related BPMs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315-7FC9-4A9A-BEF6-C984FE038C54}"/>
              </a:ext>
            </a:extLst>
          </p:cNvPr>
          <p:cNvSpPr txBox="1"/>
          <p:nvPr/>
        </p:nvSpPr>
        <p:spPr bwMode="gray">
          <a:xfrm>
            <a:off x="7218667" y="1197396"/>
            <a:ext cx="2062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Cruz, Estrela &amp; Machado, Ricardo-J &amp; Santos, Maribel. (2015). Deriving a Data Model from a Set of Interrelated Business Process Models.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131EB-F652-4CEB-B3CB-F9C8B8C1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" y="1199294"/>
            <a:ext cx="3268465" cy="121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AD9BD-111E-4CD7-BE10-73078F8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" y="3401452"/>
            <a:ext cx="3261922" cy="1085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BB587C-5C56-4DA5-B4E0-A97857849982}"/>
              </a:ext>
            </a:extLst>
          </p:cNvPr>
          <p:cNvSpPr/>
          <p:nvPr/>
        </p:nvSpPr>
        <p:spPr bwMode="gray">
          <a:xfrm>
            <a:off x="1937432" y="2544790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23927-41A3-466B-951B-C153C3145CCF}"/>
              </a:ext>
            </a:extLst>
          </p:cNvPr>
          <p:cNvSpPr/>
          <p:nvPr/>
        </p:nvSpPr>
        <p:spPr bwMode="gray">
          <a:xfrm>
            <a:off x="1937432" y="2798470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085B0-6C5F-412D-A91C-877A4DA99D0E}"/>
              </a:ext>
            </a:extLst>
          </p:cNvPr>
          <p:cNvSpPr/>
          <p:nvPr/>
        </p:nvSpPr>
        <p:spPr bwMode="gray">
          <a:xfrm>
            <a:off x="1943708" y="305967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780B7-FDB5-4783-848B-63B2F49E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81" y="2033939"/>
            <a:ext cx="2205122" cy="168063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AF3A9-CBF9-4DB0-8361-F44CDDF87790}"/>
              </a:ext>
            </a:extLst>
          </p:cNvPr>
          <p:cNvSpPr/>
          <p:nvPr/>
        </p:nvSpPr>
        <p:spPr bwMode="gray">
          <a:xfrm rot="16200000">
            <a:off x="4001960" y="2525579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351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55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56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57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FB7-6431-4C81-82AB-87B2183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04" y="1205360"/>
            <a:ext cx="1504111" cy="5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80719-96C5-4FC0-9C17-A92B1EB5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" y="1340380"/>
            <a:ext cx="7142537" cy="3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13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1801424" y="2151570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DA601C-EE8C-4919-A84C-2E8B633B1E0C}"/>
              </a:ext>
            </a:extLst>
          </p:cNvPr>
          <p:cNvSpPr txBox="1"/>
          <p:nvPr/>
        </p:nvSpPr>
        <p:spPr bwMode="gray">
          <a:xfrm>
            <a:off x="661628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Activities</a:t>
            </a:r>
            <a:endParaRPr lang="en-GB" sz="1200" dirty="0" err="1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D5037A7-1A79-4AE9-A6CD-CE805E8DFD09}"/>
              </a:ext>
            </a:extLst>
          </p:cNvPr>
          <p:cNvSpPr/>
          <p:nvPr/>
        </p:nvSpPr>
        <p:spPr bwMode="gray">
          <a:xfrm>
            <a:off x="1466536" y="2284307"/>
            <a:ext cx="297152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1061C-0EA7-4B92-9D63-2A49FCA25ABE}"/>
              </a:ext>
            </a:extLst>
          </p:cNvPr>
          <p:cNvSpPr txBox="1"/>
          <p:nvPr/>
        </p:nvSpPr>
        <p:spPr bwMode="gray">
          <a:xfrm>
            <a:off x="6250966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Attributes</a:t>
            </a:r>
            <a:endParaRPr lang="en-GB" sz="1200" dirty="0" err="1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0A1E30D-7094-46D2-9F21-F71F3E6E7A36}"/>
              </a:ext>
            </a:extLst>
          </p:cNvPr>
          <p:cNvSpPr/>
          <p:nvPr/>
        </p:nvSpPr>
        <p:spPr bwMode="gray">
          <a:xfrm flipH="1">
            <a:off x="5858664" y="2284307"/>
            <a:ext cx="297511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EA788C-F588-43F0-9A15-24F82D76BC46}"/>
              </a:ext>
            </a:extLst>
          </p:cNvPr>
          <p:cNvCxnSpPr/>
          <p:nvPr/>
        </p:nvCxnSpPr>
        <p:spPr bwMode="gray">
          <a:xfrm>
            <a:off x="3347864" y="1851670"/>
            <a:ext cx="521444" cy="53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A3C37-BE1B-457C-AC40-99FFE89D2591}"/>
              </a:ext>
            </a:extLst>
          </p:cNvPr>
          <p:cNvSpPr txBox="1"/>
          <p:nvPr/>
        </p:nvSpPr>
        <p:spPr bwMode="gray">
          <a:xfrm>
            <a:off x="2959234" y="1617163"/>
            <a:ext cx="74867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Access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6420713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755576" y="1825983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5620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59BD4-C962-4EC8-9573-A70ED05DDB09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7BEA2-30A3-4811-8C92-42A990A15064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3223D-8FCA-47BA-A920-946A3355C8F0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7201-0024-422A-874C-3EABFA6B3587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0C3F-8D8D-457F-BAAA-4149DD04CEAD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CDDFC-C698-4326-B11A-2FBAD3474BE9}"/>
              </a:ext>
            </a:extLst>
          </p:cNvPr>
          <p:cNvCxnSpPr>
            <a:stCxn id="7" idx="3"/>
            <a:endCxn id="10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8C500-F79A-4695-BC9D-A5668C0D4F5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1965B-82D1-489F-ABA2-3CE471667C2E}"/>
              </a:ext>
            </a:extLst>
          </p:cNvPr>
          <p:cNvCxnSpPr>
            <a:stCxn id="8" idx="3"/>
            <a:endCxn id="10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208FD-0F07-480B-A54B-D511DC94D3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2C5AB-CF68-4D00-8CE6-D4C8CA1B196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491C9B-F939-4915-9391-A7FFBFBB79DD}"/>
              </a:ext>
            </a:extLst>
          </p:cNvPr>
          <p:cNvSpPr/>
          <p:nvPr/>
        </p:nvSpPr>
        <p:spPr bwMode="gray">
          <a:xfrm>
            <a:off x="4641905" y="3849502"/>
            <a:ext cx="1440160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3936C1-382C-4513-824C-A379607FBF89}"/>
              </a:ext>
            </a:extLst>
          </p:cNvPr>
          <p:cNvCxnSpPr/>
          <p:nvPr/>
        </p:nvCxnSpPr>
        <p:spPr bwMode="gray">
          <a:xfrm>
            <a:off x="4641905" y="4051878"/>
            <a:ext cx="1440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8F0922-3072-4070-9D83-329938640B53}"/>
              </a:ext>
            </a:extLst>
          </p:cNvPr>
          <p:cNvSpPr txBox="1"/>
          <p:nvPr/>
        </p:nvSpPr>
        <p:spPr bwMode="gray">
          <a:xfrm>
            <a:off x="4731636" y="41210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Attr4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10920655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7588</TotalTime>
  <Words>3399</Words>
  <Application>Microsoft Office PowerPoint</Application>
  <PresentationFormat>On-screen Show (16:9)</PresentationFormat>
  <Paragraphs>1434</Paragraphs>
  <Slides>57</Slides>
  <Notes>11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-apple-system</vt:lpstr>
      <vt:lpstr>Arial</vt:lpstr>
      <vt:lpstr>Bradley Hand ITC</vt:lpstr>
      <vt:lpstr>Verdana</vt:lpstr>
      <vt:lpstr>TEMPLATE_Fakultät_11_EXP v201702</vt:lpstr>
      <vt:lpstr>Discovering a Global Data Model from Event Logs</vt:lpstr>
      <vt:lpstr>Agenda</vt:lpstr>
      <vt:lpstr>Recap - Model Discovery on Single Event Log</vt:lpstr>
      <vt:lpstr>Recap - Problem Definition</vt:lpstr>
      <vt:lpstr>Recap – „Naive“ Approach</vt:lpstr>
      <vt:lpstr>Approach – „Naive“ v2</vt:lpstr>
      <vt:lpstr>A2A Diagrams - Example</vt:lpstr>
      <vt:lpstr>A2A Diagrams - Example</vt:lpstr>
      <vt:lpstr>A2A Diagrams - Example</vt:lpstr>
      <vt:lpstr>A2A Diagrams – Data Structure</vt:lpstr>
      <vt:lpstr>A2A Diagrams – Real World Example</vt:lpstr>
      <vt:lpstr>Intermission: Dataset – BPI Challenge 2017</vt:lpstr>
      <vt:lpstr>A2A Diagrams – Data Structure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PowerPoint Presentation</vt:lpstr>
      <vt:lpstr>Offers – A2A Matrix</vt:lpstr>
      <vt:lpstr>OfferApplications – A2A Matrix</vt:lpstr>
      <vt:lpstr>Union(OfferApplications, Offers) – A2A Matrix</vt:lpstr>
      <vt:lpstr>New Rule: Multilog Access</vt:lpstr>
      <vt:lpstr>New Rule: Multilog Access</vt:lpstr>
      <vt:lpstr>New Definition: Fully Connected A2A</vt:lpstr>
      <vt:lpstr>New Definition: Partially Fully Connected A2A</vt:lpstr>
      <vt:lpstr>New Rule: (Partially) Fully Connected A2A</vt:lpstr>
      <vt:lpstr>BPI 2017 Challenge Data Definition vs. Result</vt:lpstr>
      <vt:lpstr>Limitation - Key Matching</vt:lpstr>
      <vt:lpstr>Proposed Algorithm</vt:lpstr>
      <vt:lpstr>Proposed Algorithm</vt:lpstr>
      <vt:lpstr>Proposed Algorithm</vt:lpstr>
      <vt:lpstr>Proposed Algorithm</vt:lpstr>
      <vt:lpstr>Proposed Algorithm</vt:lpstr>
      <vt:lpstr>Dataset Overview – BPI Challenge 2020</vt:lpstr>
      <vt:lpstr>Dataset Overview – BPI Challenge 2020</vt:lpstr>
      <vt:lpstr>Dataset Overview – BPI Challenge 2020</vt:lpstr>
      <vt:lpstr>BPI Challenge 2020 – Simplified</vt:lpstr>
      <vt:lpstr>Simplified Approach</vt:lpstr>
      <vt:lpstr>Simplified Approach – Result vs. Bano et. al</vt:lpstr>
      <vt:lpstr>Backwards Approach - Result vs. Graphing Library</vt:lpstr>
      <vt:lpstr>Backwards Approach - Result vs. Graphing Library</vt:lpstr>
      <vt:lpstr>Discussion</vt:lpstr>
      <vt:lpstr>Thank you!</vt:lpstr>
      <vt:lpstr>Recap - Approach – „Naive“</vt:lpstr>
      <vt:lpstr>Recap – Approach – „Naive“ v2</vt:lpstr>
      <vt:lpstr>Related Work (from Intermediate Presentation) –  Schema Matching on Event Logs</vt:lpstr>
      <vt:lpstr>Related Work (from Intermediate Presentation) –  Deriving Data Model from Related BPMs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26</cp:revision>
  <cp:lastPrinted>2014-05-07T12:19:03Z</cp:lastPrinted>
  <dcterms:created xsi:type="dcterms:W3CDTF">2021-07-12T13:05:59Z</dcterms:created>
  <dcterms:modified xsi:type="dcterms:W3CDTF">2021-08-10T15:13:38Z</dcterms:modified>
</cp:coreProperties>
</file>